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58" r:id="rId5"/>
    <p:sldId id="262" r:id="rId6"/>
    <p:sldId id="263" r:id="rId7"/>
    <p:sldId id="259" r:id="rId8"/>
    <p:sldId id="260" r:id="rId9"/>
    <p:sldId id="261" r:id="rId10"/>
    <p:sldId id="264" r:id="rId11"/>
    <p:sldId id="265" r:id="rId12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06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Normaali tyyli 2 - Korostu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17" name="Alaotsikk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i-FI" smtClean="0"/>
              <a:t>Muokkaa alaotsikon perustyyliä napsautt.</a:t>
            </a:r>
            <a:endParaRPr kumimoji="0" lang="en-US"/>
          </a:p>
        </p:txBody>
      </p:sp>
      <p:sp>
        <p:nvSpPr>
          <p:cNvPr id="30" name="Päivämäärän paikkamerkki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8B6CD-E785-41CC-BC55-70FF0B67FABF}" type="datetimeFigureOut">
              <a:rPr lang="fi-FI" smtClean="0"/>
              <a:pPr/>
              <a:t>5.10.2012</a:t>
            </a:fld>
            <a:endParaRPr lang="fi-FI"/>
          </a:p>
        </p:txBody>
      </p:sp>
      <p:sp>
        <p:nvSpPr>
          <p:cNvPr id="19" name="Alatunnisteen paikkamerk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27" name="Dian numeron paikkamerkki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1DA2-138C-4F46-AEB4-87B3540EBF4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8B6CD-E785-41CC-BC55-70FF0B67FABF}" type="datetimeFigureOut">
              <a:rPr lang="fi-FI" smtClean="0"/>
              <a:pPr/>
              <a:t>5.10.2012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1DA2-138C-4F46-AEB4-87B3540EBF4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8B6CD-E785-41CC-BC55-70FF0B67FABF}" type="datetimeFigureOut">
              <a:rPr lang="fi-FI" smtClean="0"/>
              <a:pPr/>
              <a:t>5.10.2012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1DA2-138C-4F46-AEB4-87B3540EBF4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8B6CD-E785-41CC-BC55-70FF0B67FABF}" type="datetimeFigureOut">
              <a:rPr lang="fi-FI" smtClean="0"/>
              <a:pPr/>
              <a:t>5.10.2012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1DA2-138C-4F46-AEB4-87B3540EBF4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8B6CD-E785-41CC-BC55-70FF0B67FABF}" type="datetimeFigureOut">
              <a:rPr lang="fi-FI" smtClean="0"/>
              <a:pPr/>
              <a:t>5.10.2012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1DA2-138C-4F46-AEB4-87B3540EBF4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8B6CD-E785-41CC-BC55-70FF0B67FABF}" type="datetimeFigureOut">
              <a:rPr lang="fi-FI" smtClean="0"/>
              <a:pPr/>
              <a:t>5.10.2012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1DA2-138C-4F46-AEB4-87B3540EBF4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8B6CD-E785-41CC-BC55-70FF0B67FABF}" type="datetimeFigureOut">
              <a:rPr lang="fi-FI" smtClean="0"/>
              <a:pPr/>
              <a:t>5.10.2012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1DA2-138C-4F46-AEB4-87B3540EBF4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8B6CD-E785-41CC-BC55-70FF0B67FABF}" type="datetimeFigureOut">
              <a:rPr lang="fi-FI" smtClean="0"/>
              <a:pPr/>
              <a:t>5.10.2012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1DA2-138C-4F46-AEB4-87B3540EBF4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8B6CD-E785-41CC-BC55-70FF0B67FABF}" type="datetimeFigureOut">
              <a:rPr lang="fi-FI" smtClean="0"/>
              <a:pPr/>
              <a:t>5.10.2012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1DA2-138C-4F46-AEB4-87B3540EBF4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8B6CD-E785-41CC-BC55-70FF0B67FABF}" type="datetimeFigureOut">
              <a:rPr lang="fi-FI" smtClean="0"/>
              <a:pPr/>
              <a:t>5.10.2012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1DA2-138C-4F46-AEB4-87B3540EBF4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Yhdestä kulmasta leikattu ja pyöristetty suorakulmi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uorakulmainen kolmi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8B6CD-E785-41CC-BC55-70FF0B67FABF}" type="datetimeFigureOut">
              <a:rPr lang="fi-FI" smtClean="0"/>
              <a:pPr/>
              <a:t>5.10.2012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7A21DA2-138C-4F46-AEB4-87B3540EBF4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i-FI" smtClean="0"/>
              <a:t>Lisää kuva napsauttamalla kuvaketta</a:t>
            </a:r>
            <a:endParaRPr kumimoji="0" lang="en-US" dirty="0"/>
          </a:p>
        </p:txBody>
      </p:sp>
      <p:sp>
        <p:nvSpPr>
          <p:cNvPr id="10" name="Puolivapaa piirto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Puolivapaa piirto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uolivapaa piirto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uolivapaa piirto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Otsikon paikkamerkki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0" name="Tekstin paikkamerkki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  <a:p>
            <a:pPr lvl="1" eaLnBrk="1" latinLnBrk="0" hangingPunct="1"/>
            <a:r>
              <a:rPr kumimoji="0" lang="fi-FI" smtClean="0"/>
              <a:t>toinen taso</a:t>
            </a:r>
          </a:p>
          <a:p>
            <a:pPr lvl="2" eaLnBrk="1" latinLnBrk="0" hangingPunct="1"/>
            <a:r>
              <a:rPr kumimoji="0" lang="fi-FI" smtClean="0"/>
              <a:t>kolmas taso</a:t>
            </a:r>
          </a:p>
          <a:p>
            <a:pPr lvl="3" eaLnBrk="1" latinLnBrk="0" hangingPunct="1"/>
            <a:r>
              <a:rPr kumimoji="0" lang="fi-FI" smtClean="0"/>
              <a:t>neljäs taso</a:t>
            </a:r>
          </a:p>
          <a:p>
            <a:pPr lvl="4" eaLnBrk="1" latinLnBrk="0" hangingPunct="1"/>
            <a:r>
              <a:rPr kumimoji="0" lang="fi-FI" smtClean="0"/>
              <a:t>viides taso</a:t>
            </a:r>
            <a:endParaRPr kumimoji="0" lang="en-US"/>
          </a:p>
        </p:txBody>
      </p:sp>
      <p:sp>
        <p:nvSpPr>
          <p:cNvPr id="10" name="Päivämäärän paikkamerkki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348B6CD-E785-41CC-BC55-70FF0B67FABF}" type="datetimeFigureOut">
              <a:rPr lang="fi-FI" smtClean="0"/>
              <a:pPr/>
              <a:t>5.10.2012</a:t>
            </a:fld>
            <a:endParaRPr lang="fi-FI"/>
          </a:p>
        </p:txBody>
      </p:sp>
      <p:sp>
        <p:nvSpPr>
          <p:cNvPr id="22" name="Alatunnisteen paikkamerk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18" name="Dian numeron paikkamerkki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7A21DA2-138C-4F46-AEB4-87B3540EBF42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2" name="Ryhmä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Puolivapaa piirto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Puolivapaa piirto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Excel_Worksheet1.xlsx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Lyhytkierto </a:t>
            </a:r>
            <a:r>
              <a:rPr lang="fi-FI" dirty="0" err="1" smtClean="0"/>
              <a:t>tam</a:t>
            </a:r>
            <a:r>
              <a:rPr lang="fi-FI" dirty="0" smtClean="0"/>
              <a:t> 37</a:t>
            </a:r>
            <a:endParaRPr lang="fi-FI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96086"/>
          </a:xfrm>
        </p:spPr>
        <p:txBody>
          <a:bodyPr>
            <a:normAutofit/>
          </a:bodyPr>
          <a:lstStyle/>
          <a:p>
            <a:r>
              <a:rPr lang="fi-FI" sz="3600" dirty="0" smtClean="0"/>
              <a:t>Työajan vertailu lyhytkierto / perinteinen</a:t>
            </a:r>
            <a:endParaRPr lang="fi-FI" sz="36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5143536"/>
          </a:xfrm>
        </p:spPr>
        <p:txBody>
          <a:bodyPr>
            <a:normAutofit fontScale="77500" lnSpcReduction="20000"/>
          </a:bodyPr>
          <a:lstStyle/>
          <a:p>
            <a:r>
              <a:rPr lang="fi-FI" dirty="0" smtClean="0"/>
              <a:t>Esimerkki työvuorojen määrästä 2008</a:t>
            </a:r>
          </a:p>
          <a:p>
            <a:r>
              <a:rPr lang="fi-FI" dirty="0" smtClean="0"/>
              <a:t>Pitkäkierto (5/5 malli) 2. ja 5. vuoron lomaryhmät</a:t>
            </a:r>
          </a:p>
          <a:p>
            <a:pPr>
              <a:buNone/>
            </a:pPr>
            <a:r>
              <a:rPr lang="fi-FI" dirty="0" smtClean="0"/>
              <a:t>Lomaryhmä: 	 	1	2	3	4	5</a:t>
            </a:r>
          </a:p>
          <a:p>
            <a:pPr>
              <a:buNone/>
            </a:pPr>
            <a:r>
              <a:rPr lang="fi-FI" dirty="0" smtClean="0"/>
              <a:t>Työvuorot 2.vuoro	200	200	203	200	200</a:t>
            </a:r>
          </a:p>
          <a:p>
            <a:pPr>
              <a:buNone/>
            </a:pPr>
            <a:r>
              <a:rPr lang="fi-FI" dirty="0" smtClean="0"/>
              <a:t>Työvuorot 5.vuoro	204	205	204	204	204</a:t>
            </a:r>
          </a:p>
          <a:p>
            <a:pPr>
              <a:buNone/>
            </a:pPr>
            <a:endParaRPr lang="fi-FI" dirty="0" smtClean="0"/>
          </a:p>
          <a:p>
            <a:pPr>
              <a:buNone/>
            </a:pPr>
            <a:r>
              <a:rPr lang="fi-FI" dirty="0" smtClean="0"/>
              <a:t>V-päivät 2. vuoro	44	44	42	44	44</a:t>
            </a:r>
          </a:p>
          <a:p>
            <a:pPr>
              <a:buNone/>
            </a:pPr>
            <a:r>
              <a:rPr lang="fi-FI" dirty="0" smtClean="0"/>
              <a:t>V-päivät 5. vuoro	38	38	38	38	38</a:t>
            </a:r>
          </a:p>
          <a:p>
            <a:pPr>
              <a:buNone/>
            </a:pPr>
            <a:endParaRPr lang="fi-FI" dirty="0" smtClean="0"/>
          </a:p>
          <a:p>
            <a:r>
              <a:rPr lang="fi-FI" dirty="0" smtClean="0"/>
              <a:t>Lyhytkierto 2. ja 5. vuoron lomaryhmät</a:t>
            </a:r>
          </a:p>
          <a:p>
            <a:pPr>
              <a:buNone/>
            </a:pPr>
            <a:r>
              <a:rPr lang="fi-FI" dirty="0" smtClean="0"/>
              <a:t>Lomaryhmä:		1	2	3	4	5</a:t>
            </a:r>
          </a:p>
          <a:p>
            <a:pPr>
              <a:buNone/>
            </a:pPr>
            <a:r>
              <a:rPr lang="fi-FI" dirty="0" smtClean="0"/>
              <a:t>Työvuorot 2. vuoro	201	201	203	201	201</a:t>
            </a:r>
          </a:p>
          <a:p>
            <a:pPr>
              <a:buNone/>
            </a:pPr>
            <a:r>
              <a:rPr lang="fi-FI" dirty="0" smtClean="0"/>
              <a:t>Työvuorot 5. vuoro	202	203	202	202	202</a:t>
            </a:r>
          </a:p>
          <a:p>
            <a:pPr>
              <a:buNone/>
            </a:pPr>
            <a:endParaRPr lang="fi-FI" dirty="0" smtClean="0"/>
          </a:p>
          <a:p>
            <a:pPr>
              <a:buNone/>
            </a:pPr>
            <a:r>
              <a:rPr lang="fi-FI" dirty="0" smtClean="0"/>
              <a:t>V-päivät 2. vuoro	43	43	43	43	43</a:t>
            </a:r>
          </a:p>
          <a:p>
            <a:pPr>
              <a:buNone/>
            </a:pPr>
            <a:r>
              <a:rPr lang="fi-FI" dirty="0" smtClean="0"/>
              <a:t>V-päivät 5. vuoro	41	40	41	41	41</a:t>
            </a:r>
            <a:endParaRPr lang="fi-FI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Lyhytkierto käytössä: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596" y="2468880"/>
            <a:ext cx="8229600" cy="3889078"/>
          </a:xfrm>
        </p:spPr>
        <p:txBody>
          <a:bodyPr>
            <a:normAutofit lnSpcReduction="10000"/>
          </a:bodyPr>
          <a:lstStyle/>
          <a:p>
            <a:r>
              <a:rPr lang="fi-FI" dirty="0" smtClean="0"/>
              <a:t>5.5.2008 tehdyn selvityksen pohjalta:</a:t>
            </a:r>
          </a:p>
          <a:p>
            <a:pPr>
              <a:buNone/>
            </a:pPr>
            <a:endParaRPr lang="fi-FI" dirty="0" smtClean="0"/>
          </a:p>
          <a:p>
            <a:pPr lvl="1"/>
            <a:r>
              <a:rPr lang="fi-FI" dirty="0" smtClean="0"/>
              <a:t>Yhdeksässä kokonaisessa tehtaassa</a:t>
            </a:r>
          </a:p>
          <a:p>
            <a:pPr lvl="1"/>
            <a:r>
              <a:rPr lang="fi-FI" dirty="0" smtClean="0"/>
              <a:t>Kymmenessä yksittäisessä työosastossa tai –osastoissa</a:t>
            </a:r>
          </a:p>
          <a:p>
            <a:pPr lvl="1"/>
            <a:endParaRPr lang="fi-FI" dirty="0" smtClean="0"/>
          </a:p>
          <a:p>
            <a:r>
              <a:rPr lang="fi-FI" dirty="0" smtClean="0"/>
              <a:t>Lyhytkiertoa kokeillaan (5.5.2008) viidessä tehtaassa</a:t>
            </a:r>
          </a:p>
          <a:p>
            <a:endParaRPr lang="fi-FI" dirty="0" smtClean="0"/>
          </a:p>
          <a:p>
            <a:r>
              <a:rPr lang="fi-FI" dirty="0" smtClean="0"/>
              <a:t>Tietojemme mukaan yhdessä tehtaassa on palattu kokeilun jälkeen takaisin pitkään kiertoon</a:t>
            </a:r>
            <a:endParaRPr lang="fi-FI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/>
          <a:lstStyle/>
          <a:p>
            <a:r>
              <a:rPr lang="fi-FI" dirty="0"/>
              <a:t>Lyhytkierto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1857364"/>
            <a:ext cx="8229600" cy="438912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fi-FI" sz="3200" dirty="0" smtClean="0"/>
          </a:p>
          <a:p>
            <a:pPr>
              <a:lnSpc>
                <a:spcPct val="90000"/>
              </a:lnSpc>
            </a:pPr>
            <a:endParaRPr lang="fi-FI" sz="2400" dirty="0" smtClean="0"/>
          </a:p>
          <a:p>
            <a:pPr>
              <a:lnSpc>
                <a:spcPct val="90000"/>
              </a:lnSpc>
            </a:pPr>
            <a:endParaRPr lang="fi-FI" sz="2400" dirty="0" smtClean="0"/>
          </a:p>
          <a:p>
            <a:pPr>
              <a:lnSpc>
                <a:spcPct val="90000"/>
              </a:lnSpc>
            </a:pPr>
            <a:r>
              <a:rPr lang="fi-FI" sz="2400" dirty="0" smtClean="0"/>
              <a:t>Perusajatuksena </a:t>
            </a:r>
            <a:r>
              <a:rPr lang="fi-FI" sz="2400" dirty="0"/>
              <a:t>on tasoittaa työnteon aiheuttamaa </a:t>
            </a:r>
            <a:r>
              <a:rPr lang="fi-FI" sz="2400" dirty="0" smtClean="0"/>
              <a:t>kuormitusta ja lisätä </a:t>
            </a:r>
            <a:r>
              <a:rPr lang="fi-FI" sz="2400" dirty="0" err="1" smtClean="0"/>
              <a:t>työhyvinvointia</a:t>
            </a:r>
            <a:endParaRPr lang="fi-FI" sz="2400" dirty="0"/>
          </a:p>
          <a:p>
            <a:pPr>
              <a:lnSpc>
                <a:spcPct val="90000"/>
              </a:lnSpc>
            </a:pPr>
            <a:r>
              <a:rPr lang="fi-FI" sz="2400" dirty="0"/>
              <a:t>Pitkän kierron 20 päivää jaetaan kahteen 10 päivän jaksoon</a:t>
            </a:r>
          </a:p>
          <a:p>
            <a:pPr>
              <a:lnSpc>
                <a:spcPct val="90000"/>
              </a:lnSpc>
            </a:pPr>
            <a:r>
              <a:rPr lang="fi-FI" sz="2400" dirty="0"/>
              <a:t>Yhden 6 päivän vapaajakson sijaan 20 vuorokauden aikana on kaksi 4 päivän vapaajaksoa</a:t>
            </a:r>
          </a:p>
          <a:p>
            <a:pPr>
              <a:lnSpc>
                <a:spcPct val="90000"/>
              </a:lnSpc>
            </a:pPr>
            <a:r>
              <a:rPr lang="fi-FI" sz="2400" dirty="0"/>
              <a:t>Vuorojen välissä ei ole vapaapäiviä</a:t>
            </a:r>
          </a:p>
          <a:p>
            <a:pPr>
              <a:lnSpc>
                <a:spcPct val="90000"/>
              </a:lnSpc>
            </a:pPr>
            <a:r>
              <a:rPr lang="fi-FI" sz="2400" dirty="0"/>
              <a:t>Aamu- ja iltavuorojen, sekä ilta- ja yövuorojen välillä 24 tuntia lepoaikaa</a:t>
            </a:r>
          </a:p>
        </p:txBody>
      </p:sp>
      <p:graphicFrame>
        <p:nvGraphicFramePr>
          <p:cNvPr id="6" name="Taulukko 5"/>
          <p:cNvGraphicFramePr>
            <a:graphicFrameLocks noGrp="1"/>
          </p:cNvGraphicFramePr>
          <p:nvPr/>
        </p:nvGraphicFramePr>
        <p:xfrm>
          <a:off x="642918" y="1928802"/>
          <a:ext cx="7500980" cy="10363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75049"/>
                <a:gridCol w="375049"/>
                <a:gridCol w="375049"/>
                <a:gridCol w="375049"/>
                <a:gridCol w="375049"/>
                <a:gridCol w="375049"/>
                <a:gridCol w="375049"/>
                <a:gridCol w="375049"/>
                <a:gridCol w="375049"/>
                <a:gridCol w="375049"/>
                <a:gridCol w="375049"/>
                <a:gridCol w="375049"/>
                <a:gridCol w="375049"/>
                <a:gridCol w="375049"/>
                <a:gridCol w="375049"/>
                <a:gridCol w="375049"/>
                <a:gridCol w="375049"/>
                <a:gridCol w="375049"/>
                <a:gridCol w="375049"/>
                <a:gridCol w="375049"/>
              </a:tblGrid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fi-FI" sz="2800" dirty="0" smtClean="0"/>
                        <a:t>A</a:t>
                      </a:r>
                      <a:endParaRPr lang="fi-FI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800" dirty="0" smtClean="0"/>
                        <a:t>A</a:t>
                      </a:r>
                      <a:endParaRPr lang="fi-FI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800" dirty="0" smtClean="0"/>
                        <a:t>I</a:t>
                      </a:r>
                      <a:endParaRPr lang="fi-FI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800" dirty="0" smtClean="0"/>
                        <a:t>I</a:t>
                      </a:r>
                      <a:endParaRPr lang="fi-FI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800" dirty="0" smtClean="0"/>
                        <a:t>Y</a:t>
                      </a:r>
                      <a:endParaRPr lang="fi-FI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800" dirty="0" smtClean="0"/>
                        <a:t>Y</a:t>
                      </a:r>
                      <a:endParaRPr lang="fi-FI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800" dirty="0" smtClean="0"/>
                        <a:t>-</a:t>
                      </a:r>
                      <a:endParaRPr lang="fi-FI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800" dirty="0" smtClean="0"/>
                        <a:t>V</a:t>
                      </a:r>
                      <a:endParaRPr lang="fi-FI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800" dirty="0" smtClean="0"/>
                        <a:t>V</a:t>
                      </a:r>
                      <a:endParaRPr lang="fi-FI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800" dirty="0" smtClean="0"/>
                        <a:t>-</a:t>
                      </a:r>
                      <a:endParaRPr lang="fi-FI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800" dirty="0" smtClean="0"/>
                        <a:t>A</a:t>
                      </a:r>
                      <a:endParaRPr lang="fi-FI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800" dirty="0" smtClean="0"/>
                        <a:t>A</a:t>
                      </a:r>
                      <a:endParaRPr lang="fi-FI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800" dirty="0" smtClean="0"/>
                        <a:t>I</a:t>
                      </a:r>
                      <a:endParaRPr lang="fi-FI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800" dirty="0" smtClean="0"/>
                        <a:t>I</a:t>
                      </a:r>
                      <a:endParaRPr lang="fi-FI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800" dirty="0" smtClean="0"/>
                        <a:t>Y</a:t>
                      </a:r>
                      <a:endParaRPr lang="fi-FI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800" dirty="0" smtClean="0"/>
                        <a:t>Y</a:t>
                      </a:r>
                      <a:endParaRPr lang="fi-FI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800" dirty="0" smtClean="0"/>
                        <a:t>-</a:t>
                      </a:r>
                      <a:endParaRPr lang="fi-FI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800" dirty="0" smtClean="0"/>
                        <a:t>-</a:t>
                      </a:r>
                      <a:endParaRPr lang="fi-FI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800" dirty="0" smtClean="0"/>
                        <a:t>V</a:t>
                      </a:r>
                      <a:endParaRPr lang="fi-FI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800" dirty="0" smtClean="0"/>
                        <a:t>-</a:t>
                      </a:r>
                      <a:endParaRPr lang="fi-FI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fi-FI" sz="2800" dirty="0" smtClean="0"/>
                        <a:t>A</a:t>
                      </a:r>
                      <a:endParaRPr lang="fi-FI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800" dirty="0" smtClean="0"/>
                        <a:t>A</a:t>
                      </a:r>
                      <a:endParaRPr lang="fi-FI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800" dirty="0" smtClean="0"/>
                        <a:t>A</a:t>
                      </a:r>
                      <a:endParaRPr lang="fi-FI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800" dirty="0" smtClean="0"/>
                        <a:t>A</a:t>
                      </a:r>
                      <a:endParaRPr lang="fi-FI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800" dirty="0" smtClean="0"/>
                        <a:t>-</a:t>
                      </a:r>
                      <a:endParaRPr lang="fi-FI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800" dirty="0" smtClean="0"/>
                        <a:t>I</a:t>
                      </a:r>
                      <a:endParaRPr lang="fi-FI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800" dirty="0" smtClean="0"/>
                        <a:t>I</a:t>
                      </a:r>
                      <a:endParaRPr lang="fi-FI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800" dirty="0" smtClean="0"/>
                        <a:t>I</a:t>
                      </a:r>
                      <a:endParaRPr lang="fi-FI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800" dirty="0" smtClean="0"/>
                        <a:t>I</a:t>
                      </a:r>
                      <a:endParaRPr lang="fi-FI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800" dirty="0" smtClean="0"/>
                        <a:t>-</a:t>
                      </a:r>
                      <a:endParaRPr lang="fi-FI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800" dirty="0" smtClean="0"/>
                        <a:t>Y</a:t>
                      </a:r>
                      <a:endParaRPr lang="fi-FI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800" dirty="0" smtClean="0"/>
                        <a:t>Y</a:t>
                      </a:r>
                      <a:endParaRPr lang="fi-FI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800" dirty="0" smtClean="0"/>
                        <a:t>Y</a:t>
                      </a:r>
                      <a:endParaRPr lang="fi-FI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800" dirty="0" smtClean="0"/>
                        <a:t>Y</a:t>
                      </a:r>
                      <a:endParaRPr lang="fi-FI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800" dirty="0" smtClean="0"/>
                        <a:t>-</a:t>
                      </a:r>
                      <a:endParaRPr lang="fi-FI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800" dirty="0" smtClean="0"/>
                        <a:t>-</a:t>
                      </a:r>
                      <a:endParaRPr lang="fi-FI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800" dirty="0" smtClean="0"/>
                        <a:t>V</a:t>
                      </a:r>
                      <a:endParaRPr lang="fi-FI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800" dirty="0" smtClean="0"/>
                        <a:t>V</a:t>
                      </a:r>
                      <a:endParaRPr lang="fi-FI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800" dirty="0" smtClean="0"/>
                        <a:t>V</a:t>
                      </a:r>
                      <a:endParaRPr lang="fi-FI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800" dirty="0" smtClean="0"/>
                        <a:t>-</a:t>
                      </a:r>
                      <a:endParaRPr lang="fi-FI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Lyhytkierto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Työterveyslaitos vuorotyön haittojen vähentämisestä:</a:t>
            </a:r>
          </a:p>
          <a:p>
            <a:pPr lvl="1"/>
            <a:r>
              <a:rPr lang="fi-FI" dirty="0" smtClean="0"/>
              <a:t>Työvuorojen välin tulisi olla riittävä (10-12 h)</a:t>
            </a:r>
          </a:p>
          <a:p>
            <a:pPr lvl="1"/>
            <a:r>
              <a:rPr lang="fi-FI" dirty="0" smtClean="0"/>
              <a:t>Peräkkäisiä yövuoroja tulisi olla mahdollisimman vähän</a:t>
            </a:r>
          </a:p>
          <a:p>
            <a:pPr lvl="1"/>
            <a:r>
              <a:rPr lang="fi-FI" dirty="0" smtClean="0"/>
              <a:t>Työvuorot eivät saisi olla liian pitkiä (ei yleensä yli 10 h)</a:t>
            </a:r>
          </a:p>
          <a:p>
            <a:pPr lvl="1"/>
            <a:r>
              <a:rPr lang="fi-FI" dirty="0" smtClean="0"/>
              <a:t>Vuorolistan tulisi olla mahdollisimman säännöllinen</a:t>
            </a:r>
          </a:p>
          <a:p>
            <a:pPr lvl="1"/>
            <a:r>
              <a:rPr lang="fi-FI" dirty="0" smtClean="0"/>
              <a:t>Vapaajaksojen tulee olla yhtenäisiä</a:t>
            </a:r>
          </a:p>
          <a:p>
            <a:pPr lvl="1"/>
            <a:endParaRPr lang="fi-FI" dirty="0" smtClean="0"/>
          </a:p>
          <a:p>
            <a:r>
              <a:rPr lang="fi-FI" dirty="0" smtClean="0"/>
              <a:t>Tutkimusten mukaan säännölliset, nopeasti eteenpäin kiertävät vuorojärjestelmät ovat ihannemalli ja soveltuvat myös ikääntyneille</a:t>
            </a:r>
            <a:endParaRPr lang="fi-FI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fi-FI"/>
              <a:t>Lyhytkierto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i-FI" sz="2800" dirty="0"/>
              <a:t>Vuosiloman antaminen 5/5 mallilla</a:t>
            </a:r>
          </a:p>
          <a:p>
            <a:r>
              <a:rPr lang="fi-FI" sz="2800" dirty="0"/>
              <a:t>6-vuorojärjestelmässä ei lomakierto onnistu</a:t>
            </a:r>
          </a:p>
          <a:p>
            <a:r>
              <a:rPr lang="fi-FI" sz="2800" dirty="0"/>
              <a:t>Loman </a:t>
            </a:r>
            <a:r>
              <a:rPr lang="fi-FI" sz="2800" dirty="0" smtClean="0"/>
              <a:t>yhtäjaksoinen </a:t>
            </a:r>
            <a:r>
              <a:rPr lang="fi-FI" sz="2800" dirty="0"/>
              <a:t>pituus 24 vuorokautta</a:t>
            </a:r>
          </a:p>
          <a:p>
            <a:r>
              <a:rPr lang="fi-FI" sz="2800" dirty="0"/>
              <a:t>Lomien kierto 104 vuorokauden aikana</a:t>
            </a:r>
          </a:p>
          <a:p>
            <a:pPr lvl="1"/>
            <a:r>
              <a:rPr lang="fi-FI" sz="2400" dirty="0"/>
              <a:t>antoaika 18.5.-16.9. antaa 10 päivää liukumaa alku- tai </a:t>
            </a:r>
            <a:r>
              <a:rPr lang="fi-FI" sz="2400" dirty="0" smtClean="0"/>
              <a:t>loppupäähän (28.5.-16.9. tai 18.5.- 6.9.)</a:t>
            </a:r>
            <a:endParaRPr lang="fi-FI" sz="2400" dirty="0"/>
          </a:p>
          <a:p>
            <a:r>
              <a:rPr lang="fi-FI" sz="2800" dirty="0"/>
              <a:t>Kahden syksyn lomajakson sijaan </a:t>
            </a:r>
            <a:r>
              <a:rPr lang="fi-FI" sz="2800" dirty="0" smtClean="0"/>
              <a:t>neljä syksyn </a:t>
            </a:r>
            <a:r>
              <a:rPr lang="fi-FI" sz="2800" dirty="0"/>
              <a:t>lomajaksoa + merkkauslomat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428604"/>
            <a:ext cx="914400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321581" y="-964415"/>
            <a:ext cx="6500835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Rectangle 4"/>
          <p:cNvSpPr>
            <a:spLocks noGrp="1" noChangeArrowheads="1"/>
          </p:cNvSpPr>
          <p:nvPr>
            <p:ph type="title"/>
          </p:nvPr>
        </p:nvSpPr>
        <p:spPr>
          <a:xfrm>
            <a:off x="428596" y="357166"/>
            <a:ext cx="8229600" cy="1143000"/>
          </a:xfrm>
          <a:noFill/>
          <a:ln/>
        </p:spPr>
        <p:txBody>
          <a:bodyPr/>
          <a:lstStyle/>
          <a:p>
            <a:r>
              <a:rPr lang="fi-FI" dirty="0"/>
              <a:t>Lyhytkierto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714488"/>
            <a:ext cx="8229600" cy="221457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i-FI" sz="2800" dirty="0"/>
              <a:t>Palkkakaudessa enintään 10 työvuoroa ja vähintään 6 työvuoroa. Nykyisin 12 ja 7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fi-FI" sz="2400" dirty="0"/>
              <a:t>10-8-8-10-6</a:t>
            </a:r>
            <a:r>
              <a:rPr lang="fi-FI" sz="2400" dirty="0">
                <a:solidFill>
                  <a:srgbClr val="FF0000"/>
                </a:solidFill>
              </a:rPr>
              <a:t>-10-8-8-10-6</a:t>
            </a:r>
            <a:r>
              <a:rPr lang="fi-FI" sz="2400" dirty="0">
                <a:solidFill>
                  <a:schemeClr val="bg2"/>
                </a:solidFill>
              </a:rPr>
              <a:t> </a:t>
            </a:r>
            <a:r>
              <a:rPr lang="fi-FI" sz="2400" dirty="0"/>
              <a:t>(työvuorot tilikautena)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fi-FI" sz="2400" dirty="0"/>
              <a:t>12-7-7-10-8 -8-8-10-7-7 (työvuorot tilikautena)</a:t>
            </a:r>
          </a:p>
          <a:p>
            <a:pPr lvl="1">
              <a:lnSpc>
                <a:spcPct val="90000"/>
              </a:lnSpc>
            </a:pPr>
            <a:r>
              <a:rPr lang="fi-FI" sz="2400" dirty="0"/>
              <a:t>Palkat tasoittuvat lähes samaan 10 palkkakauden aikana</a:t>
            </a:r>
          </a:p>
          <a:p>
            <a:pPr>
              <a:lnSpc>
                <a:spcPct val="90000"/>
              </a:lnSpc>
              <a:buNone/>
            </a:pPr>
            <a:endParaRPr lang="fi-FI" sz="2800" dirty="0"/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fi-FI" sz="2400" dirty="0"/>
          </a:p>
          <a:p>
            <a:pPr>
              <a:lnSpc>
                <a:spcPct val="90000"/>
              </a:lnSpc>
            </a:pPr>
            <a:endParaRPr lang="fi-FI" sz="2800" dirty="0"/>
          </a:p>
        </p:txBody>
      </p:sp>
      <p:graphicFrame>
        <p:nvGraphicFramePr>
          <p:cNvPr id="6" name="Objekti 5"/>
          <p:cNvGraphicFramePr>
            <a:graphicFrameLocks noChangeAspect="1"/>
          </p:cNvGraphicFramePr>
          <p:nvPr/>
        </p:nvGraphicFramePr>
        <p:xfrm>
          <a:off x="800100" y="3875088"/>
          <a:ext cx="7129486" cy="26257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Laskentataulukko" r:id="rId4" imgW="6019774" imgH="2019279" progId="Excel.Sheet.12">
                  <p:embed/>
                </p:oleObj>
              </mc:Choice>
              <mc:Fallback>
                <p:oleObj name="Laskentataulukko" r:id="rId4" imgW="6019774" imgH="2019279" progId="Excel.Shee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" y="3875088"/>
                        <a:ext cx="7129486" cy="26257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9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fi-FI" dirty="0"/>
              <a:t>Lyhytkierto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2214554"/>
            <a:ext cx="8229600" cy="438912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i-FI" dirty="0"/>
              <a:t>Viidennen päivän sääntö muutettu seitsemännen päivän säännöksi</a:t>
            </a:r>
          </a:p>
          <a:p>
            <a:pPr lvl="1">
              <a:lnSpc>
                <a:spcPct val="90000"/>
              </a:lnSpc>
            </a:pPr>
            <a:r>
              <a:rPr lang="fi-FI" dirty="0" smtClean="0"/>
              <a:t>koskee vain </a:t>
            </a:r>
            <a:r>
              <a:rPr lang="fi-FI" dirty="0" err="1" smtClean="0"/>
              <a:t>tam</a:t>
            </a:r>
            <a:r>
              <a:rPr lang="fi-FI" dirty="0" smtClean="0"/>
              <a:t> 37 sisällä tapahtuvia vuoron vaihtoja</a:t>
            </a:r>
          </a:p>
          <a:p>
            <a:pPr lvl="1">
              <a:lnSpc>
                <a:spcPct val="90000"/>
              </a:lnSpc>
            </a:pPr>
            <a:r>
              <a:rPr lang="fi-FI" dirty="0" smtClean="0"/>
              <a:t>esim. </a:t>
            </a:r>
            <a:r>
              <a:rPr lang="fi-FI" dirty="0" err="1" smtClean="0"/>
              <a:t>tam</a:t>
            </a:r>
            <a:r>
              <a:rPr lang="fi-FI" dirty="0" smtClean="0"/>
              <a:t> 15:sta siirryttäessä </a:t>
            </a:r>
            <a:r>
              <a:rPr lang="fi-FI" dirty="0" err="1" smtClean="0"/>
              <a:t>tam</a:t>
            </a:r>
            <a:r>
              <a:rPr lang="fi-FI" dirty="0" smtClean="0"/>
              <a:t> 37:n ko. henkilöön noudatetaan viidennen päivän sääntöä</a:t>
            </a:r>
            <a:endParaRPr lang="fi-FI" dirty="0"/>
          </a:p>
          <a:p>
            <a:pPr>
              <a:lnSpc>
                <a:spcPct val="90000"/>
              </a:lnSpc>
            </a:pPr>
            <a:r>
              <a:rPr lang="fi-FI" dirty="0"/>
              <a:t>Lyhytkierto vaikuttaa ylitöiden muodostumiseen lähinnä siirtymäpalkkakauden säännön kautta</a:t>
            </a:r>
          </a:p>
          <a:p>
            <a:pPr>
              <a:lnSpc>
                <a:spcPct val="90000"/>
              </a:lnSpc>
            </a:pPr>
            <a:r>
              <a:rPr lang="fi-FI" dirty="0"/>
              <a:t>Vaikutusta myös viikkolepokorvauksen </a:t>
            </a:r>
            <a:r>
              <a:rPr lang="fi-FI" dirty="0" smtClean="0"/>
              <a:t>muodostumiseen (A	I ja I      Y vuorojen väliin jää 24 tuntia)</a:t>
            </a:r>
            <a:endParaRPr lang="fi-FI" dirty="0"/>
          </a:p>
        </p:txBody>
      </p:sp>
      <p:sp>
        <p:nvSpPr>
          <p:cNvPr id="5" name="Nuoli oikealle 4"/>
          <p:cNvSpPr/>
          <p:nvPr/>
        </p:nvSpPr>
        <p:spPr>
          <a:xfrm>
            <a:off x="3714744" y="5429264"/>
            <a:ext cx="428628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Nuoli oikealle 5"/>
          <p:cNvSpPr/>
          <p:nvPr/>
        </p:nvSpPr>
        <p:spPr>
          <a:xfrm>
            <a:off x="4857752" y="5429264"/>
            <a:ext cx="428628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Työajan vertailu lyhytkierto / perinteinen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fi-FI" sz="2400" dirty="0"/>
              <a:t>		</a:t>
            </a:r>
            <a:r>
              <a:rPr lang="fi-FI" sz="2400" dirty="0" smtClean="0"/>
              <a:t>  tunnit </a:t>
            </a:r>
            <a:r>
              <a:rPr lang="fi-FI" sz="2400" dirty="0"/>
              <a:t>5/5	</a:t>
            </a:r>
            <a:r>
              <a:rPr lang="fi-FI" sz="2400" dirty="0" smtClean="0"/>
              <a:t>   tunnit lyhytkierto</a:t>
            </a:r>
            <a:r>
              <a:rPr lang="fi-FI" sz="2400" dirty="0"/>
              <a:t>	   </a:t>
            </a:r>
            <a:r>
              <a:rPr lang="fi-FI" sz="2400" dirty="0" smtClean="0"/>
              <a:t>ero</a:t>
            </a:r>
            <a:endParaRPr lang="fi-FI" sz="2400" dirty="0"/>
          </a:p>
          <a:p>
            <a:pPr>
              <a:buFont typeface="Wingdings" pitchFamily="2" charset="2"/>
              <a:buNone/>
            </a:pPr>
            <a:r>
              <a:rPr lang="fi-FI" sz="2400" dirty="0">
                <a:solidFill>
                  <a:schemeClr val="tx2"/>
                </a:solidFill>
              </a:rPr>
              <a:t>2006</a:t>
            </a:r>
            <a:r>
              <a:rPr lang="fi-FI" sz="2400" dirty="0"/>
              <a:t>	</a:t>
            </a:r>
            <a:r>
              <a:rPr lang="fi-FI" sz="2400" dirty="0" smtClean="0"/>
              <a:t>     1615,4</a:t>
            </a:r>
            <a:r>
              <a:rPr lang="fi-FI" sz="2400" dirty="0"/>
              <a:t>		</a:t>
            </a:r>
            <a:r>
              <a:rPr lang="fi-FI" sz="2400" dirty="0" smtClean="0"/>
              <a:t>1618,5</a:t>
            </a:r>
            <a:r>
              <a:rPr lang="fi-FI" sz="2400" dirty="0"/>
              <a:t>		</a:t>
            </a:r>
            <a:r>
              <a:rPr lang="fi-FI" sz="2400" dirty="0" smtClean="0"/>
              <a:t>+ 2,9</a:t>
            </a:r>
            <a:endParaRPr lang="fi-FI" sz="2400" dirty="0"/>
          </a:p>
          <a:p>
            <a:pPr>
              <a:buFont typeface="Wingdings" pitchFamily="2" charset="2"/>
              <a:buNone/>
            </a:pPr>
            <a:r>
              <a:rPr lang="fi-FI" sz="2400" dirty="0">
                <a:solidFill>
                  <a:schemeClr val="tx2"/>
                </a:solidFill>
              </a:rPr>
              <a:t>2007</a:t>
            </a:r>
            <a:r>
              <a:rPr lang="fi-FI" sz="2400" dirty="0"/>
              <a:t>	</a:t>
            </a:r>
            <a:r>
              <a:rPr lang="fi-FI" sz="2400" dirty="0" smtClean="0"/>
              <a:t>     1614,0</a:t>
            </a:r>
            <a:r>
              <a:rPr lang="fi-FI" sz="2400" dirty="0"/>
              <a:t>		</a:t>
            </a:r>
            <a:r>
              <a:rPr lang="fi-FI" sz="2400" dirty="0" smtClean="0"/>
              <a:t>1618,5</a:t>
            </a:r>
            <a:r>
              <a:rPr lang="fi-FI" sz="2400" dirty="0"/>
              <a:t>		</a:t>
            </a:r>
            <a:r>
              <a:rPr lang="fi-FI" sz="2400" dirty="0" smtClean="0"/>
              <a:t>+ 4,5</a:t>
            </a:r>
            <a:endParaRPr lang="fi-FI" sz="2400" dirty="0"/>
          </a:p>
          <a:p>
            <a:pPr>
              <a:buFont typeface="Wingdings" pitchFamily="2" charset="2"/>
              <a:buNone/>
            </a:pPr>
            <a:r>
              <a:rPr lang="fi-FI" sz="2400" dirty="0">
                <a:solidFill>
                  <a:schemeClr val="tx2"/>
                </a:solidFill>
              </a:rPr>
              <a:t>2008</a:t>
            </a:r>
            <a:r>
              <a:rPr lang="fi-FI" sz="2400" dirty="0"/>
              <a:t>	</a:t>
            </a:r>
            <a:r>
              <a:rPr lang="fi-FI" sz="2400" dirty="0" smtClean="0"/>
              <a:t>     1615,0</a:t>
            </a:r>
            <a:r>
              <a:rPr lang="fi-FI" sz="2400" dirty="0"/>
              <a:t>		</a:t>
            </a:r>
            <a:r>
              <a:rPr lang="fi-FI" sz="2400" dirty="0" smtClean="0"/>
              <a:t>1619,5</a:t>
            </a:r>
            <a:r>
              <a:rPr lang="fi-FI" sz="2400" dirty="0"/>
              <a:t>		</a:t>
            </a:r>
            <a:r>
              <a:rPr lang="fi-FI" sz="2400" dirty="0" smtClean="0"/>
              <a:t>+ 4,5</a:t>
            </a:r>
          </a:p>
          <a:p>
            <a:pPr>
              <a:buFont typeface="Wingdings" pitchFamily="2" charset="2"/>
              <a:buNone/>
            </a:pPr>
            <a:r>
              <a:rPr lang="fi-FI" sz="2400" dirty="0" smtClean="0">
                <a:solidFill>
                  <a:schemeClr val="tx2"/>
                </a:solidFill>
              </a:rPr>
              <a:t>2009</a:t>
            </a:r>
            <a:r>
              <a:rPr lang="fi-FI" sz="2400" dirty="0"/>
              <a:t>	</a:t>
            </a:r>
            <a:r>
              <a:rPr lang="fi-FI" sz="2400" dirty="0" smtClean="0"/>
              <a:t>     1617,0</a:t>
            </a:r>
            <a:r>
              <a:rPr lang="fi-FI" sz="2400" dirty="0"/>
              <a:t>		</a:t>
            </a:r>
            <a:r>
              <a:rPr lang="fi-FI" sz="2400" dirty="0" smtClean="0"/>
              <a:t>1618,5</a:t>
            </a:r>
            <a:r>
              <a:rPr lang="fi-FI" sz="2400" dirty="0"/>
              <a:t>		</a:t>
            </a:r>
            <a:r>
              <a:rPr lang="fi-FI" sz="2400" dirty="0" smtClean="0"/>
              <a:t>+ 1,5</a:t>
            </a:r>
            <a:endParaRPr lang="fi-FI" sz="2400" dirty="0"/>
          </a:p>
          <a:p>
            <a:pPr>
              <a:buFont typeface="Wingdings" pitchFamily="2" charset="2"/>
              <a:buNone/>
            </a:pPr>
            <a:r>
              <a:rPr lang="fi-FI" sz="2400" dirty="0" smtClean="0">
                <a:solidFill>
                  <a:schemeClr val="tx2"/>
                </a:solidFill>
              </a:rPr>
              <a:t>2010</a:t>
            </a:r>
            <a:r>
              <a:rPr lang="fi-FI" sz="2400" dirty="0" smtClean="0"/>
              <a:t>	     1617,8</a:t>
            </a:r>
            <a:r>
              <a:rPr lang="fi-FI" sz="2400" dirty="0"/>
              <a:t>		</a:t>
            </a:r>
            <a:r>
              <a:rPr lang="fi-FI" sz="2400" dirty="0" smtClean="0"/>
              <a:t>1618,5</a:t>
            </a:r>
            <a:r>
              <a:rPr lang="fi-FI" sz="2400" dirty="0"/>
              <a:t>		</a:t>
            </a:r>
            <a:r>
              <a:rPr lang="fi-FI" sz="2400" dirty="0" smtClean="0"/>
              <a:t>+ 0,7</a:t>
            </a:r>
          </a:p>
          <a:p>
            <a:pPr>
              <a:buFont typeface="Wingdings" pitchFamily="2" charset="2"/>
              <a:buNone/>
            </a:pPr>
            <a:endParaRPr lang="fi-FI" sz="2000" dirty="0" smtClean="0"/>
          </a:p>
          <a:p>
            <a:pPr>
              <a:lnSpc>
                <a:spcPct val="90000"/>
              </a:lnSpc>
            </a:pPr>
            <a:r>
              <a:rPr lang="fi-FI" sz="2800" dirty="0" smtClean="0"/>
              <a:t>Keskimääräinen vuotuinen työaika pitenee alle 3 tuntia</a:t>
            </a:r>
          </a:p>
          <a:p>
            <a:pPr lvl="1">
              <a:lnSpc>
                <a:spcPct val="90000"/>
              </a:lnSpc>
            </a:pPr>
            <a:r>
              <a:rPr lang="fi-FI" dirty="0" smtClean="0"/>
              <a:t>johtuu merkkauslomista ja vuorovapaiden määrästä</a:t>
            </a:r>
          </a:p>
          <a:p>
            <a:pPr>
              <a:buNone/>
            </a:pPr>
            <a:r>
              <a:rPr lang="fi-FI" sz="2000" dirty="0"/>
              <a:t>	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rta">
  <a:themeElements>
    <a:clrScheme name="Virta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Virta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irt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371</TotalTime>
  <Words>339</Words>
  <Application>Microsoft Office PowerPoint</Application>
  <PresentationFormat>Näytössä katseltava diaesitys (4:3)</PresentationFormat>
  <Paragraphs>115</Paragraphs>
  <Slides>11</Slides>
  <Notes>0</Notes>
  <HiddenSlides>0</HiddenSlides>
  <MMClips>0</MMClips>
  <ScaleCrop>false</ScaleCrop>
  <HeadingPairs>
    <vt:vector size="6" baseType="variant"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3" baseType="lpstr">
      <vt:lpstr>Virta</vt:lpstr>
      <vt:lpstr>Laskentataulukko</vt:lpstr>
      <vt:lpstr>Lyhytkierto tam 37</vt:lpstr>
      <vt:lpstr>Lyhytkierto</vt:lpstr>
      <vt:lpstr>Lyhytkierto</vt:lpstr>
      <vt:lpstr>Lyhytkierto</vt:lpstr>
      <vt:lpstr>PowerPoint-esitys</vt:lpstr>
      <vt:lpstr>PowerPoint-esitys</vt:lpstr>
      <vt:lpstr>Lyhytkierto</vt:lpstr>
      <vt:lpstr>Lyhytkierto</vt:lpstr>
      <vt:lpstr>Työajan vertailu lyhytkierto / perinteinen</vt:lpstr>
      <vt:lpstr>Työajan vertailu lyhytkierto / perinteinen</vt:lpstr>
      <vt:lpstr>Lyhytkierto käytössä: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Lyhytkierto tam 37</dc:title>
  <dc:creator>JuhaniS</dc:creator>
  <cp:lastModifiedBy>Sami Laakso</cp:lastModifiedBy>
  <cp:revision>36</cp:revision>
  <dcterms:created xsi:type="dcterms:W3CDTF">2008-08-05T07:31:22Z</dcterms:created>
  <dcterms:modified xsi:type="dcterms:W3CDTF">2012-10-05T07:12:02Z</dcterms:modified>
</cp:coreProperties>
</file>